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Montserrat Black"/>
      <p:bold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Montserrat Medium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4" roundtripDataSignature="AMtx7mg+Lu659Cg3aYVEtPBAfESI9GS3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4C3DE0E-FEAF-48BB-8925-1CEC579C2C85}">
  <a:tblStyle styleId="{A4C3DE0E-FEAF-48BB-8925-1CEC579C2C8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regular.fntdata"/><Relationship Id="rId20" Type="http://schemas.openxmlformats.org/officeDocument/2006/relationships/slide" Target="slides/slide14.xml"/><Relationship Id="rId42" Type="http://schemas.openxmlformats.org/officeDocument/2006/relationships/font" Target="fonts/MontserratMedium-italic.fntdata"/><Relationship Id="rId41" Type="http://schemas.openxmlformats.org/officeDocument/2006/relationships/font" Target="fonts/MontserratMedium-bold.fntdata"/><Relationship Id="rId22" Type="http://schemas.openxmlformats.org/officeDocument/2006/relationships/slide" Target="slides/slide16.xml"/><Relationship Id="rId44" Type="http://customschemas.google.com/relationships/presentationmetadata" Target="metadata"/><Relationship Id="rId21" Type="http://schemas.openxmlformats.org/officeDocument/2006/relationships/slide" Target="slides/slide15.xml"/><Relationship Id="rId43" Type="http://schemas.openxmlformats.org/officeDocument/2006/relationships/font" Target="fonts/MontserratMedium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5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-italic.fntdata"/><Relationship Id="rId13" Type="http://schemas.openxmlformats.org/officeDocument/2006/relationships/slide" Target="slides/slide7.xml"/><Relationship Id="rId35" Type="http://schemas.openxmlformats.org/officeDocument/2006/relationships/font" Target="fonts/MontserratBlack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Black-bold.fntdata"/><Relationship Id="rId15" Type="http://schemas.openxmlformats.org/officeDocument/2006/relationships/slide" Target="slides/slide9.xml"/><Relationship Id="rId37" Type="http://schemas.openxmlformats.org/officeDocument/2006/relationships/font" Target="fonts/Montserrat-bold.fntdata"/><Relationship Id="rId14" Type="http://schemas.openxmlformats.org/officeDocument/2006/relationships/slide" Target="slides/slide8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1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0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png>
</file>

<file path=ppt/media/image3.jpg>
</file>

<file path=ppt/media/image4.png>
</file>

<file path=ppt/media/image5.jpg>
</file>

<file path=ppt/media/image6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8909ebebdf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g38909ebebdf_0_1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8961fdba4a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38961fdba4a_0_1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8961fdba4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38961fdba4a_0_1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8909ebebdf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8909ebebdf_0_2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8909ebebdf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8909ebebdf_0_2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8909ebebdf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38909ebebdf_0_2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8909ebebdf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38909ebebdf_0_2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85b6585a70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385b6585a70_1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8961fdba4a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38961fdba4a_0_2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8961fdba4a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38961fdba4a_0_2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8961fdba4a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38961fdba4a_0_2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8961fdba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g38961fdba4a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8961fdba4a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8961fdba4a_0_2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8961fdba4a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38961fdba4a_0_2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8909ebebdf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38909ebebdf_0_1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8961fdba4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g38961fdba4a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8961fdba4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g38961fdba4a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8961fdba4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38961fdba4a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8961fdba4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38961fdba4a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8961fdba4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38961fdba4a_0_1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8961fdba4a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38961fdba4a_0_1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8961fdba4a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38961fdba4a_0_1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8909ebebdf_0_17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g38909ebebdf_0_17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g38909ebebdf_0_17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g38909ebebdf_0_17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g38909ebebdf_0_17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0" Type="http://schemas.openxmlformats.org/officeDocument/2006/relationships/hyperlink" Target="https://www.linkedin.com/in/antoniorochacj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hyperlink" Target="https://www.linkedin.com/in/antonio-oliveira-de-carvalho-06180681/" TargetMode="External"/><Relationship Id="rId9" Type="http://schemas.openxmlformats.org/officeDocument/2006/relationships/hyperlink" Target="https://www.linkedin.com/in/antoniorochacj/" TargetMode="External"/><Relationship Id="rId5" Type="http://schemas.openxmlformats.org/officeDocument/2006/relationships/hyperlink" Target="https://www.linkedin.com/in/haroldopeon/" TargetMode="External"/><Relationship Id="rId6" Type="http://schemas.openxmlformats.org/officeDocument/2006/relationships/hyperlink" Target="https://www.linkedin.com/in/gabriel-nunes-b2580918b/" TargetMode="External"/><Relationship Id="rId7" Type="http://schemas.openxmlformats.org/officeDocument/2006/relationships/hyperlink" Target="https://www.linkedin.com/in/fernandamikulski/" TargetMode="External"/><Relationship Id="rId8" Type="http://schemas.openxmlformats.org/officeDocument/2006/relationships/hyperlink" Target="https://www.linkedin.com/in/caiovslopes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hyperlink" Target="https://www.linkedin.com/in/soumelcampos/" TargetMode="External"/><Relationship Id="rId5" Type="http://schemas.openxmlformats.org/officeDocument/2006/relationships/hyperlink" Target="https://www.linkedin.com/in/pedrogndantas/" TargetMode="External"/><Relationship Id="rId6" Type="http://schemas.openxmlformats.org/officeDocument/2006/relationships/hyperlink" Target="https://www.linkedin.com/in/loremproduct/" TargetMode="External"/><Relationship Id="rId7" Type="http://schemas.openxmlformats.org/officeDocument/2006/relationships/hyperlink" Target="https://www.linkedin.com/in/luanna-silva02/" TargetMode="External"/><Relationship Id="rId8" Type="http://schemas.openxmlformats.org/officeDocument/2006/relationships/hyperlink" Target="https://www.linkedin.com/in/vicentedeaguiar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5.jpg"/><Relationship Id="rId5" Type="http://schemas.openxmlformats.org/officeDocument/2006/relationships/image" Target="../media/image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s://forms.gle/pSiiQj729JKrV4rN7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ma imagem contendo Logotipo&#10;&#10;O conteúdo gerado por IA pode estar incorreto." id="60" name="Google Shape;60;g38909ebebdf_0_1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125" name="Google Shape;125;g38961fdba4a_0_1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g38961fdba4a_0_127"/>
          <p:cNvSpPr txBox="1"/>
          <p:nvPr>
            <p:ph type="ctr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Agenda 11/10 </a:t>
            </a:r>
            <a:r>
              <a:rPr lang="pt-BR" sz="4800">
                <a:solidFill>
                  <a:srgbClr val="ED6F4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sábado</a:t>
            </a:r>
            <a:endParaRPr sz="4800">
              <a:solidFill>
                <a:srgbClr val="ED6F4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127" name="Google Shape;127;g38961fdba4a_0_127"/>
          <p:cNvGraphicFramePr/>
          <p:nvPr/>
        </p:nvGraphicFramePr>
        <p:xfrm>
          <a:off x="639925" y="132801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{A4C3DE0E-FEAF-48BB-8925-1CEC579C2C85}</a:tableStyleId>
              </a:tblPr>
              <a:tblGrid>
                <a:gridCol w="4837275"/>
                <a:gridCol w="1773175"/>
              </a:tblGrid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Tema</a:t>
                      </a:r>
                      <a:endParaRPr b="1" sz="16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Horário</a:t>
                      </a:r>
                      <a:endParaRPr b="1" sz="16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Treinamento Prototipagem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14h00-14h30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1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Mentoria de 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Prototipagem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14h30-18h00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Mentoria Modelagem/Negócios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14h30-18h00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Mentoria UX/Design</a:t>
                      </a:r>
                      <a:endParaRPr sz="1600" u="none" cap="none" strike="noStrike">
                        <a:solidFill>
                          <a:srgbClr val="3F3F3F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0-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h00</a:t>
                      </a:r>
                      <a:endParaRPr sz="1600" u="none" cap="none" strike="noStrike">
                        <a:solidFill>
                          <a:srgbClr val="3F3F3F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Mentoria de Tecnologia/Dev</a:t>
                      </a:r>
                      <a:endParaRPr sz="1600" u="none" cap="none" strike="noStrike">
                        <a:solidFill>
                          <a:srgbClr val="3F3F3F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0-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h00</a:t>
                      </a:r>
                      <a:endParaRPr sz="1600" u="none" cap="none" strike="noStrike">
                        <a:solidFill>
                          <a:srgbClr val="3F3F3F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Treinamento Viabilidade 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18h00-18h30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Treinamento de Pitch</a:t>
                      </a:r>
                      <a:endParaRPr sz="1600" u="none" cap="none" strike="noStrike">
                        <a:solidFill>
                          <a:srgbClr val="3F3F3F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18h30-19h00</a:t>
                      </a:r>
                      <a:endParaRPr sz="1600" u="none" cap="none" strike="noStrike">
                        <a:solidFill>
                          <a:srgbClr val="3F3F3F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Jantar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20hh-21h30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132" name="Google Shape;132;g38961fdba4a_0_1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38961fdba4a_0_133"/>
          <p:cNvSpPr txBox="1"/>
          <p:nvPr>
            <p:ph type="ctr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Agenda 12/10 </a:t>
            </a:r>
            <a:r>
              <a:rPr lang="pt-BR" sz="4800">
                <a:solidFill>
                  <a:srgbClr val="ED6F4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domingo</a:t>
            </a:r>
            <a:endParaRPr sz="4800">
              <a:solidFill>
                <a:srgbClr val="ED6F4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134" name="Google Shape;134;g38961fdba4a_0_133"/>
          <p:cNvGraphicFramePr/>
          <p:nvPr/>
        </p:nvGraphicFramePr>
        <p:xfrm>
          <a:off x="639925" y="132801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{A4C3DE0E-FEAF-48BB-8925-1CEC579C2C85}</a:tableStyleId>
              </a:tblPr>
              <a:tblGrid>
                <a:gridCol w="4837275"/>
                <a:gridCol w="1773175"/>
              </a:tblGrid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Tema</a:t>
                      </a:r>
                      <a:endParaRPr b="1" sz="16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Horário</a:t>
                      </a:r>
                      <a:endParaRPr b="1" sz="16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Café da manhã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07h00-0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Mentoria Pitch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08h00-11h00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Mentoria de Tecnologia/Dev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08h00-11h00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Pré-pitch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09h30-12h30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Almoço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12h00-13h30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Submissão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até 14h30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Avaliação técnica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14h30-16h00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1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Demoday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15h00-18h00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139" name="Google Shape;139;g38909ebebdf_0_2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38909ebebdf_0_240"/>
          <p:cNvSpPr txBox="1"/>
          <p:nvPr>
            <p:ph idx="4294967295" type="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Especialistas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41" name="Google Shape;141;g38909ebebdf_0_240"/>
          <p:cNvSpPr txBox="1"/>
          <p:nvPr/>
        </p:nvSpPr>
        <p:spPr>
          <a:xfrm>
            <a:off x="568075" y="1792095"/>
            <a:ext cx="2557200" cy="13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pt-BR" sz="85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Administrador, MBA’s em: Finanças, International Business Management, Valuation e Métricas de Valor. Mestre em Administração e Doutor em Ciências Econômicas. Experiência em finanças e análise de viabilidade e Valuation</a:t>
            </a:r>
            <a:endParaRPr sz="85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pt-BR" sz="85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in/antonio-oliveira-de-carvalho-06180681/</a:t>
            </a:r>
            <a:endParaRPr b="1" sz="85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2" name="Google Shape;142;g38909ebebdf_0_240"/>
          <p:cNvSpPr txBox="1"/>
          <p:nvPr/>
        </p:nvSpPr>
        <p:spPr>
          <a:xfrm>
            <a:off x="568073" y="1541200"/>
            <a:ext cx="2512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ANTONIO CARVALHO</a:t>
            </a:r>
            <a:endParaRPr b="1"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g38909ebebdf_0_240"/>
          <p:cNvSpPr txBox="1"/>
          <p:nvPr/>
        </p:nvSpPr>
        <p:spPr>
          <a:xfrm>
            <a:off x="6162599" y="3426678"/>
            <a:ext cx="25572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Advisor de Negócios | Especialista em Transformação Digital Com Aplicação de IA | Especialista Em Gestão Ágil de Negócios | Professor Universitário | Sócio Fundador da L&amp;G Directa Consultoria</a:t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pt-BR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in/haroldopeon/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3F3F3F"/>
              </a:solidFill>
            </a:endParaRPr>
          </a:p>
        </p:txBody>
      </p:sp>
      <p:sp>
        <p:nvSpPr>
          <p:cNvPr id="144" name="Google Shape;144;g38909ebebdf_0_240"/>
          <p:cNvSpPr txBox="1"/>
          <p:nvPr/>
        </p:nvSpPr>
        <p:spPr>
          <a:xfrm>
            <a:off x="6162605" y="3146465"/>
            <a:ext cx="2752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HAROLDO PEON</a:t>
            </a:r>
            <a:endParaRPr/>
          </a:p>
        </p:txBody>
      </p:sp>
      <p:sp>
        <p:nvSpPr>
          <p:cNvPr id="145" name="Google Shape;145;g38909ebebdf_0_240"/>
          <p:cNvSpPr txBox="1"/>
          <p:nvPr/>
        </p:nvSpPr>
        <p:spPr>
          <a:xfrm>
            <a:off x="3529499" y="3437708"/>
            <a:ext cx="25572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Product Designer @ Caffeine Army | Especialista em UX/UI | UX/UI Designer | E-commerce | Design System | UI Designer | Figma | SaaS | Acessibilidade Digital</a:t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in/gabriel-nunes-b2580918b/</a:t>
            </a:r>
            <a:endParaRPr b="1"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6" name="Google Shape;146;g38909ebebdf_0_240"/>
          <p:cNvSpPr txBox="1"/>
          <p:nvPr/>
        </p:nvSpPr>
        <p:spPr>
          <a:xfrm>
            <a:off x="3529504" y="3146477"/>
            <a:ext cx="320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GABRIEL NUNES</a:t>
            </a:r>
            <a:endParaRPr/>
          </a:p>
        </p:txBody>
      </p:sp>
      <p:sp>
        <p:nvSpPr>
          <p:cNvPr id="147" name="Google Shape;147;g38909ebebdf_0_240"/>
          <p:cNvSpPr txBox="1"/>
          <p:nvPr/>
        </p:nvSpPr>
        <p:spPr>
          <a:xfrm>
            <a:off x="579933" y="3427770"/>
            <a:ext cx="25572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Gestão de Talentos &amp; Lideranças | Inovação em Educação Profissional | Mentora de Startups | Desenvolvimento Humano &amp; Impacto Social</a:t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in/fernandamikulski/</a:t>
            </a:r>
            <a:endParaRPr b="1" sz="13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3F3F3F"/>
              </a:solidFill>
            </a:endParaRPr>
          </a:p>
        </p:txBody>
      </p:sp>
      <p:sp>
        <p:nvSpPr>
          <p:cNvPr id="148" name="Google Shape;148;g38909ebebdf_0_240"/>
          <p:cNvSpPr txBox="1"/>
          <p:nvPr/>
        </p:nvSpPr>
        <p:spPr>
          <a:xfrm>
            <a:off x="579935" y="3146475"/>
            <a:ext cx="2557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FERNANDA MIKULSKI</a:t>
            </a:r>
            <a:endParaRPr sz="2400"/>
          </a:p>
        </p:txBody>
      </p:sp>
      <p:sp>
        <p:nvSpPr>
          <p:cNvPr id="149" name="Google Shape;149;g38909ebebdf_0_240"/>
          <p:cNvSpPr txBox="1"/>
          <p:nvPr/>
        </p:nvSpPr>
        <p:spPr>
          <a:xfrm>
            <a:off x="6210226" y="1625649"/>
            <a:ext cx="25572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300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Product Designer @ Caffeine Army | UX/UI | Design de Serviços | Inovação | Produção Cultural | Economia Criativa</a:t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pt-BR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in/caiovslopes/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g38909ebebdf_0_240"/>
          <p:cNvSpPr txBox="1"/>
          <p:nvPr/>
        </p:nvSpPr>
        <p:spPr>
          <a:xfrm>
            <a:off x="6232176" y="1532754"/>
            <a:ext cx="2305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CAIO LOPES</a:t>
            </a:r>
            <a:endParaRPr/>
          </a:p>
        </p:txBody>
      </p:sp>
      <p:sp>
        <p:nvSpPr>
          <p:cNvPr id="151" name="Google Shape;151;g38909ebebdf_0_240"/>
          <p:cNvSpPr txBox="1"/>
          <p:nvPr/>
        </p:nvSpPr>
        <p:spPr>
          <a:xfrm>
            <a:off x="3549775" y="1634075"/>
            <a:ext cx="2470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Campeão Mundial da NASA | Gestão de projetos | Empreendedorismo | Inovação | Sustentabilidade</a:t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000">
                <a:solidFill>
                  <a:schemeClr val="dk2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</a:t>
            </a:r>
            <a:r>
              <a:rPr b="1" lang="pt-BR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n/antoniorochacj/</a:t>
            </a:r>
            <a:endParaRPr b="1"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g38909ebebdf_0_240"/>
          <p:cNvSpPr txBox="1"/>
          <p:nvPr/>
        </p:nvSpPr>
        <p:spPr>
          <a:xfrm>
            <a:off x="3571726" y="1541179"/>
            <a:ext cx="2305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ANTONIO ROCHA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157" name="Google Shape;157;g38909ebebdf_0_2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38909ebebdf_0_246"/>
          <p:cNvSpPr txBox="1"/>
          <p:nvPr>
            <p:ph idx="4294967295" type="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Especialistas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9" name="Google Shape;159;g38909ebebdf_0_246"/>
          <p:cNvSpPr txBox="1"/>
          <p:nvPr/>
        </p:nvSpPr>
        <p:spPr>
          <a:xfrm>
            <a:off x="6044849" y="1888872"/>
            <a:ext cx="25572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Criativista - Especialista em Inovação de Impacto Social | Designer Estratégica | Criadora de Métodos Criativos | Liderança Feminina &amp; Diversidade | Palestrante Internacional</a:t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in/soumelcampos/</a:t>
            </a:r>
            <a:endParaRPr b="1" sz="1300">
              <a:solidFill>
                <a:srgbClr val="3F3F3F"/>
              </a:solidFill>
            </a:endParaRPr>
          </a:p>
        </p:txBody>
      </p:sp>
      <p:sp>
        <p:nvSpPr>
          <p:cNvPr id="160" name="Google Shape;160;g38909ebebdf_0_246"/>
          <p:cNvSpPr txBox="1"/>
          <p:nvPr/>
        </p:nvSpPr>
        <p:spPr>
          <a:xfrm>
            <a:off x="6044855" y="1591780"/>
            <a:ext cx="2305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MEL CAMPOS</a:t>
            </a:r>
            <a:endParaRPr/>
          </a:p>
        </p:txBody>
      </p:sp>
      <p:sp>
        <p:nvSpPr>
          <p:cNvPr id="161" name="Google Shape;161;g38909ebebdf_0_246"/>
          <p:cNvSpPr txBox="1"/>
          <p:nvPr/>
        </p:nvSpPr>
        <p:spPr>
          <a:xfrm>
            <a:off x="648601" y="3493316"/>
            <a:ext cx="25572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300">
              <a:solidFill>
                <a:srgbClr val="3F3F3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Empreendedor - Campeão do Maior Hackathon do Mundo</a:t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pt-BR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in/pedrogndantas/</a:t>
            </a:r>
            <a:endParaRPr b="1"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g38909ebebdf_0_246"/>
          <p:cNvSpPr txBox="1"/>
          <p:nvPr/>
        </p:nvSpPr>
        <p:spPr>
          <a:xfrm>
            <a:off x="670551" y="3400421"/>
            <a:ext cx="2305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PEDRO DANTAS</a:t>
            </a:r>
            <a:endParaRPr/>
          </a:p>
        </p:txBody>
      </p:sp>
      <p:sp>
        <p:nvSpPr>
          <p:cNvPr id="163" name="Google Shape;163;g38909ebebdf_0_246"/>
          <p:cNvSpPr txBox="1"/>
          <p:nvPr/>
        </p:nvSpPr>
        <p:spPr>
          <a:xfrm>
            <a:off x="648600" y="1948075"/>
            <a:ext cx="21618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Product Designer | UI/UX Designer | Designer Gráfica</a:t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in/loremproduct/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3F3F3F"/>
              </a:solidFill>
            </a:endParaRPr>
          </a:p>
        </p:txBody>
      </p:sp>
      <p:sp>
        <p:nvSpPr>
          <p:cNvPr id="164" name="Google Shape;164;g38909ebebdf_0_246"/>
          <p:cNvSpPr txBox="1"/>
          <p:nvPr/>
        </p:nvSpPr>
        <p:spPr>
          <a:xfrm>
            <a:off x="665753" y="1650981"/>
            <a:ext cx="361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LORENA SANTIAGO</a:t>
            </a:r>
            <a:endParaRPr/>
          </a:p>
        </p:txBody>
      </p:sp>
      <p:sp>
        <p:nvSpPr>
          <p:cNvPr id="165" name="Google Shape;165;g38909ebebdf_0_246"/>
          <p:cNvSpPr txBox="1"/>
          <p:nvPr/>
        </p:nvSpPr>
        <p:spPr>
          <a:xfrm>
            <a:off x="3487653" y="1948070"/>
            <a:ext cx="2557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Service Design | Innovation | Academy | Speaker | Researcher</a:t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in/luanna-silva02/</a:t>
            </a:r>
            <a:endParaRPr b="1" sz="1300">
              <a:solidFill>
                <a:srgbClr val="3F3F3F"/>
              </a:solidFill>
            </a:endParaRPr>
          </a:p>
        </p:txBody>
      </p:sp>
      <p:sp>
        <p:nvSpPr>
          <p:cNvPr id="166" name="Google Shape;166;g38909ebebdf_0_246"/>
          <p:cNvSpPr txBox="1"/>
          <p:nvPr/>
        </p:nvSpPr>
        <p:spPr>
          <a:xfrm>
            <a:off x="3487659" y="1650977"/>
            <a:ext cx="2305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LUANNA SILVA</a:t>
            </a:r>
            <a:endParaRPr/>
          </a:p>
        </p:txBody>
      </p:sp>
      <p:sp>
        <p:nvSpPr>
          <p:cNvPr id="167" name="Google Shape;167;g38909ebebdf_0_246"/>
          <p:cNvSpPr txBox="1"/>
          <p:nvPr/>
        </p:nvSpPr>
        <p:spPr>
          <a:xfrm>
            <a:off x="3549778" y="3662736"/>
            <a:ext cx="2557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Diretor de Tecnologia (CTO) . Consultor, Doutor e Cientista de Dados no tempo livre</a:t>
            </a:r>
            <a:endParaRPr sz="10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in/vicentedeaguiar/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" name="Google Shape;168;g38909ebebdf_0_246"/>
          <p:cNvSpPr txBox="1"/>
          <p:nvPr/>
        </p:nvSpPr>
        <p:spPr>
          <a:xfrm>
            <a:off x="3549784" y="3365644"/>
            <a:ext cx="2305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VICENTE AGUIAR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173" name="Google Shape;173;g38909ebebdf_0_2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38909ebebdf_0_250"/>
          <p:cNvSpPr txBox="1"/>
          <p:nvPr>
            <p:ph idx="4294967295" type="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Apoio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5" name="Google Shape;175;g38909ebebdf_0_250"/>
          <p:cNvSpPr txBox="1"/>
          <p:nvPr/>
        </p:nvSpPr>
        <p:spPr>
          <a:xfrm>
            <a:off x="648599" y="1969926"/>
            <a:ext cx="2557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Gerente do projeto</a:t>
            </a:r>
            <a:endParaRPr b="1" sz="1300">
              <a:solidFill>
                <a:srgbClr val="3F3F3F"/>
              </a:solidFill>
            </a:endParaRPr>
          </a:p>
        </p:txBody>
      </p:sp>
      <p:sp>
        <p:nvSpPr>
          <p:cNvPr id="176" name="Google Shape;176;g38909ebebdf_0_250"/>
          <p:cNvSpPr txBox="1"/>
          <p:nvPr/>
        </p:nvSpPr>
        <p:spPr>
          <a:xfrm>
            <a:off x="648605" y="1672833"/>
            <a:ext cx="2305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KELVIN MARINHO</a:t>
            </a:r>
            <a:endParaRPr/>
          </a:p>
        </p:txBody>
      </p:sp>
      <p:sp>
        <p:nvSpPr>
          <p:cNvPr id="177" name="Google Shape;177;g38909ebebdf_0_250"/>
          <p:cNvSpPr txBox="1"/>
          <p:nvPr/>
        </p:nvSpPr>
        <p:spPr>
          <a:xfrm>
            <a:off x="3511730" y="1948075"/>
            <a:ext cx="2161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Líder do projeto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3F3F3F"/>
              </a:solidFill>
            </a:endParaRPr>
          </a:p>
        </p:txBody>
      </p:sp>
      <p:sp>
        <p:nvSpPr>
          <p:cNvPr id="178" name="Google Shape;178;g38909ebebdf_0_250"/>
          <p:cNvSpPr txBox="1"/>
          <p:nvPr/>
        </p:nvSpPr>
        <p:spPr>
          <a:xfrm>
            <a:off x="3528884" y="1650981"/>
            <a:ext cx="361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DANIELE RAMOS</a:t>
            </a:r>
            <a:endParaRPr/>
          </a:p>
        </p:txBody>
      </p:sp>
      <p:sp>
        <p:nvSpPr>
          <p:cNvPr id="179" name="Google Shape;179;g38909ebebdf_0_250"/>
          <p:cNvSpPr txBox="1"/>
          <p:nvPr/>
        </p:nvSpPr>
        <p:spPr>
          <a:xfrm>
            <a:off x="6350783" y="1948070"/>
            <a:ext cx="2557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Assistente do projeto</a:t>
            </a:r>
            <a:endParaRPr b="1" sz="1300">
              <a:solidFill>
                <a:srgbClr val="3F3F3F"/>
              </a:solidFill>
            </a:endParaRPr>
          </a:p>
        </p:txBody>
      </p:sp>
      <p:sp>
        <p:nvSpPr>
          <p:cNvPr id="180" name="Google Shape;180;g38909ebebdf_0_250"/>
          <p:cNvSpPr txBox="1"/>
          <p:nvPr/>
        </p:nvSpPr>
        <p:spPr>
          <a:xfrm>
            <a:off x="6350789" y="1650977"/>
            <a:ext cx="2305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ISABEL RAMOS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185" name="Google Shape;185;g38909ebebdf_0_2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38909ebebdf_0_254"/>
          <p:cNvSpPr txBox="1"/>
          <p:nvPr>
            <p:ph idx="4294967295" type="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Estrutura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87" name="Google Shape;187;g38909ebebdf_0_254"/>
          <p:cNvSpPr txBox="1"/>
          <p:nvPr>
            <p:ph idx="4294967295" type="body"/>
          </p:nvPr>
        </p:nvSpPr>
        <p:spPr>
          <a:xfrm>
            <a:off x="568075" y="1249825"/>
            <a:ext cx="4003800" cy="28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 sz="1600">
                <a:latin typeface="Montserrat"/>
                <a:ea typeface="Montserrat"/>
                <a:cs typeface="Montserrat"/>
                <a:sym typeface="Montserrat"/>
              </a:rPr>
              <a:t>O que vamos ter: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Internet;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Alimentação completa;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Estações de trabalho;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Equipe de apoio;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Banheiros;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Chuveiro;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Estacionamento gratuito.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8" name="Google Shape;188;g38909ebebdf_0_254"/>
          <p:cNvSpPr txBox="1"/>
          <p:nvPr>
            <p:ph idx="4294967295" type="body"/>
          </p:nvPr>
        </p:nvSpPr>
        <p:spPr>
          <a:xfrm>
            <a:off x="4738850" y="1249825"/>
            <a:ext cx="4003800" cy="28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 sz="1600">
                <a:latin typeface="Montserrat"/>
                <a:ea typeface="Montserrat"/>
                <a:cs typeface="Montserrat"/>
                <a:sym typeface="Montserrat"/>
              </a:rPr>
              <a:t>O que </a:t>
            </a:r>
            <a:r>
              <a:rPr b="1" lang="pt-BR" sz="1600" u="sng">
                <a:latin typeface="Montserrat"/>
                <a:ea typeface="Montserrat"/>
                <a:cs typeface="Montserrat"/>
                <a:sym typeface="Montserrat"/>
              </a:rPr>
              <a:t>não</a:t>
            </a:r>
            <a:r>
              <a:rPr b="1" lang="pt-BR" sz="1600">
                <a:latin typeface="Montserrat"/>
                <a:ea typeface="Montserrat"/>
                <a:cs typeface="Montserrat"/>
                <a:sym typeface="Montserrat"/>
              </a:rPr>
              <a:t> vamos ter: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Computadores e notebooks;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Kits de arduino ou semelhantes;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Itens de higiene pessoal;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Colchão, travesseiro e roupa de cama;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➢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Reembolso relativos a transporte ou quaisquer outras necessidades dos participantes.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193" name="Google Shape;193;g385b6585a70_1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g385b6585a70_1_4"/>
          <p:cNvSpPr txBox="1"/>
          <p:nvPr>
            <p:ph idx="4294967295" type="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Cardápio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95" name="Google Shape;195;g385b6585a70_1_4"/>
          <p:cNvSpPr txBox="1"/>
          <p:nvPr>
            <p:ph idx="4294967295" type="body"/>
          </p:nvPr>
        </p:nvSpPr>
        <p:spPr>
          <a:xfrm>
            <a:off x="568075" y="1249825"/>
            <a:ext cx="7438500" cy="28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 sz="1600">
                <a:latin typeface="Montserrat"/>
                <a:ea typeface="Montserrat"/>
                <a:cs typeface="Montserrat"/>
                <a:sym typeface="Montserrat"/>
              </a:rPr>
              <a:t>Café da manhã</a:t>
            </a:r>
            <a:r>
              <a:rPr b="1" lang="pt-BR" sz="16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Café, leite, 2 tipos de pães, frios (queijo e presunto), ovos mexidos,1 tipo de bolo e cuscuz de milho.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pt-BR" sz="1600">
                <a:latin typeface="Montserrat"/>
                <a:ea typeface="Montserrat"/>
                <a:cs typeface="Montserrat"/>
                <a:sym typeface="Montserrat"/>
              </a:rPr>
              <a:t>Almoço:</a:t>
            </a: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 Buffet composto por 1 salada cozida, 1 salada de folhosos, 2 proteínas (carne e frango), arroz branco, arroz integral, feijão carioca temperado, 1 tipo de massa, soja temperada e farofa. 1 bebida por pessoa, a escolher, sendo água gaseificada ou refrigerante em lata.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b="1" lang="pt-BR" sz="1600">
                <a:latin typeface="Montserrat"/>
                <a:ea typeface="Montserrat"/>
                <a:cs typeface="Montserrat"/>
                <a:sym typeface="Montserrat"/>
              </a:rPr>
              <a:t>Jantar: </a:t>
            </a: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Pizza de frango com requeijão, pepperone e marguerita.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200" name="Google Shape;200;g38961fdba4a_0_2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g38961fdba4a_0_222"/>
          <p:cNvSpPr txBox="1"/>
          <p:nvPr>
            <p:ph idx="4294967295" type="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Importante!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2" name="Google Shape;202;g38961fdba4a_0_222"/>
          <p:cNvSpPr txBox="1"/>
          <p:nvPr>
            <p:ph idx="4294967295" type="body"/>
          </p:nvPr>
        </p:nvSpPr>
        <p:spPr>
          <a:xfrm>
            <a:off x="568075" y="1249825"/>
            <a:ext cx="7394400" cy="3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Para garantir a segurança, organização e bom andamento do evento, além das regras contidas no Edital Oficial do Hackathon+ TJBA, seguem as principais regras e orientações que deverão ser observadas por todos os participantes durante as 48 horas do Hackathon+ TJBA: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1. Acesso ao Local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O acesso ao prédio será autorizado apenas no período de 07h00 às 21h00.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O acesso será permitido exclusivamente para os inscritos no evento, sendo proibido levar acompanhantes.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A entrada e saída do local deverão ser registradas na portaria, conforme controle de acesso.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2. Utilização dos Vestiários/Banheiros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O uso dos vestiários será acompanhado por um profissional da organização do evento.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833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Os horários permitidos para </a:t>
            </a:r>
            <a:r>
              <a:rPr b="1" lang="pt-BR" sz="1100">
                <a:latin typeface="Montserrat"/>
                <a:ea typeface="Montserrat"/>
                <a:cs typeface="Montserrat"/>
                <a:sym typeface="Montserrat"/>
              </a:rPr>
              <a:t>utilização dos vestiários são das 07h às 09h, 12h às 14h e das 17h </a:t>
            </a:r>
            <a:r>
              <a:rPr b="1" lang="pt-BR" sz="1100">
                <a:latin typeface="Montserrat"/>
                <a:ea typeface="Montserrat"/>
                <a:cs typeface="Montserrat"/>
                <a:sym typeface="Montserrat"/>
              </a:rPr>
              <a:t>às</a:t>
            </a:r>
            <a:r>
              <a:rPr b="1" lang="pt-BR" sz="1100">
                <a:latin typeface="Montserrat"/>
                <a:ea typeface="Montserrat"/>
                <a:cs typeface="Montserrat"/>
                <a:sym typeface="Montserrat"/>
              </a:rPr>
              <a:t> 19h</a:t>
            </a: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endParaRPr sz="17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207" name="Google Shape;207;g38961fdba4a_0_2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g38961fdba4a_0_214"/>
          <p:cNvSpPr txBox="1"/>
          <p:nvPr>
            <p:ph idx="4294967295" type="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Importante!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9" name="Google Shape;209;g38961fdba4a_0_214"/>
          <p:cNvSpPr txBox="1"/>
          <p:nvPr>
            <p:ph idx="4294967295" type="body"/>
          </p:nvPr>
        </p:nvSpPr>
        <p:spPr>
          <a:xfrm>
            <a:off x="568075" y="1249825"/>
            <a:ext cx="7394400" cy="32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lnSpc>
                <a:spcPct val="1158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3. Delivery (iFood e similares)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A entrega de pedidos por aplicativos deverá ocorrer exclusivamente entre 07h00 e 21h00.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O entregador não terá acesso ao prédio; o participante ficará responsável por encontrá-lo na portaria.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4. Outros Itens Importantes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Respeite os espaços indicados para circulação e uso, conforme mapa fornecido pela organização.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SzPts val="1100"/>
              <a:buFont typeface="Montserrat Medium"/>
              <a:buChar char="●"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Não </a:t>
            </a: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desperdice</a:t>
            </a: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 alimentos e bebidas.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Não será permitido fumar ou consumir bebidas alcoólicas dentro das instalações.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just">
              <a:lnSpc>
                <a:spcPct val="115833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●"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Em caso de dúvidas, procure a equipe organizadora ou consulte o material informativo disponibilizado no evento.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just">
              <a:lnSpc>
                <a:spcPct val="115833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pt-BR" sz="1100">
                <a:latin typeface="Montserrat Medium"/>
                <a:ea typeface="Montserrat Medium"/>
                <a:cs typeface="Montserrat Medium"/>
                <a:sym typeface="Montserrat Medium"/>
              </a:rPr>
              <a:t>Contamos com a colaboração de todos para um evento produtivo, seguro e organizado.</a:t>
            </a:r>
            <a:endParaRPr sz="17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214" name="Google Shape;214;g38961fdba4a_0_2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38961fdba4a_0_228"/>
          <p:cNvSpPr txBox="1"/>
          <p:nvPr>
            <p:ph idx="4294967295" type="title"/>
          </p:nvPr>
        </p:nvSpPr>
        <p:spPr>
          <a:xfrm>
            <a:off x="4845925" y="681500"/>
            <a:ext cx="4006200" cy="26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MAPA DA ENTRADA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descr="Diagrama&#10;&#10;O conteúdo gerado por IA pode estar incorreto." id="216" name="Google Shape;216;g38961fdba4a_0_2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304800"/>
            <a:ext cx="4006199" cy="453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65" name="Google Shape;65;g38961fdba4a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g38961fdba4a_0_0"/>
          <p:cNvSpPr txBox="1"/>
          <p:nvPr>
            <p:ph type="ctr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Sobre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7" name="Google Shape;67;g38961fdba4a_0_0"/>
          <p:cNvSpPr txBox="1"/>
          <p:nvPr>
            <p:ph idx="1" type="subTitle"/>
          </p:nvPr>
        </p:nvSpPr>
        <p:spPr>
          <a:xfrm>
            <a:off x="568075" y="1249825"/>
            <a:ext cx="7968600" cy="28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500"/>
              <a:buFont typeface="Arial"/>
              <a:buNone/>
            </a:pPr>
            <a:r>
              <a:rPr lang="pt-BR" sz="1600">
                <a:solidFill>
                  <a:srgbClr val="3F3F3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Mais do que uma competição imersiva de soluções tecnológicas para integração interseccional, somos uma iniciativa para melhoria da qualidade de vida, bem estar, desenvolvimento profissional e produtividade dos grupos menos representados.</a:t>
            </a:r>
            <a:endParaRPr sz="1600">
              <a:solidFill>
                <a:srgbClr val="3F3F3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500"/>
              <a:buFont typeface="Arial"/>
              <a:buNone/>
            </a:pPr>
            <a:r>
              <a:t/>
            </a:r>
            <a:endParaRPr sz="1600">
              <a:solidFill>
                <a:srgbClr val="3F3F3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500"/>
              <a:buFont typeface="Arial"/>
              <a:buNone/>
            </a:pPr>
            <a:r>
              <a:rPr lang="pt-BR" sz="1600">
                <a:solidFill>
                  <a:srgbClr val="3F3F3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 Hackathon TJBA tem com o objetivo de incentivar a criação de soluções inovadoras e de base tecnológica para desafios do Tribunal de Justiça do Estado da Bahia. </a:t>
            </a:r>
            <a:endParaRPr sz="1600">
              <a:solidFill>
                <a:srgbClr val="3F3F3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500"/>
              <a:buFont typeface="Arial"/>
              <a:buNone/>
            </a:pPr>
            <a:r>
              <a:t/>
            </a:r>
            <a:endParaRPr sz="1600">
              <a:solidFill>
                <a:srgbClr val="3F3F3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500"/>
              <a:buFont typeface="Arial"/>
              <a:buNone/>
            </a:pPr>
            <a:r>
              <a:rPr lang="pt-BR" sz="1600">
                <a:solidFill>
                  <a:srgbClr val="3F3F3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 evento é uma Realização do Tribunal de Justiça com o Grupo Rede+, e conta como Patrocinador Ouro a Tecnoativa, e como Patrocinador Prata a Compwire, Qintess e TLD.</a:t>
            </a:r>
            <a:endParaRPr sz="1600">
              <a:solidFill>
                <a:srgbClr val="3F3F3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500"/>
              <a:buFont typeface="Arial"/>
              <a:buNone/>
            </a:pPr>
            <a:r>
              <a:t/>
            </a:r>
            <a:endParaRPr sz="1600">
              <a:solidFill>
                <a:srgbClr val="3F3F3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500"/>
              <a:buFont typeface="Arial"/>
              <a:buNone/>
            </a:pPr>
            <a:r>
              <a:rPr lang="pt-BR" sz="16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Data:</a:t>
            </a:r>
            <a:r>
              <a:rPr b="1" lang="pt-BR" sz="16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 10 a 12 de outubro de 2025</a:t>
            </a:r>
            <a:endParaRPr b="1" sz="1600">
              <a:solidFill>
                <a:srgbClr val="3F3F3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2500"/>
              <a:buNone/>
            </a:pPr>
            <a:r>
              <a:rPr lang="pt-BR" sz="16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Local:</a:t>
            </a:r>
            <a:r>
              <a:rPr b="1" lang="pt-BR" sz="16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 Tribunal de Justiça do Estado da Bahia, CAB, Salvador-BA</a:t>
            </a:r>
            <a:endParaRPr b="1" sz="1600">
              <a:solidFill>
                <a:srgbClr val="3F3F3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12500"/>
              <a:buNone/>
            </a:pPr>
            <a:r>
              <a:rPr lang="pt-BR" sz="16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Público:</a:t>
            </a:r>
            <a:r>
              <a:rPr b="1" lang="pt-BR" sz="1600">
                <a:solidFill>
                  <a:srgbClr val="3F3F3F"/>
                </a:solidFill>
                <a:latin typeface="Montserrat"/>
                <a:ea typeface="Montserrat"/>
                <a:cs typeface="Montserrat"/>
                <a:sym typeface="Montserrat"/>
              </a:rPr>
              <a:t> 18 equipes multidisciplinares (100 participantes)</a:t>
            </a:r>
            <a:endParaRPr b="1" sz="1600">
              <a:solidFill>
                <a:srgbClr val="3F3F3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221" name="Google Shape;221;g38961fdba4a_0_2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38961fdba4a_0_246"/>
          <p:cNvSpPr txBox="1"/>
          <p:nvPr>
            <p:ph idx="4294967295" type="title"/>
          </p:nvPr>
        </p:nvSpPr>
        <p:spPr>
          <a:xfrm>
            <a:off x="4845925" y="681500"/>
            <a:ext cx="4006200" cy="26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MAPA DA PRAÇA DE SERVIÇOS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descr="Tela de computador com jogo&#10;&#10;O conteúdo gerado por IA pode estar incorreto." id="223" name="Google Shape;223;g38961fdba4a_0_2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575" y="246325"/>
            <a:ext cx="4081749" cy="4319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228" name="Google Shape;228;g38961fdba4a_0_2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38961fdba4a_0_236"/>
          <p:cNvSpPr txBox="1"/>
          <p:nvPr>
            <p:ph idx="4294967295" type="title"/>
          </p:nvPr>
        </p:nvSpPr>
        <p:spPr>
          <a:xfrm>
            <a:off x="4643225" y="681500"/>
            <a:ext cx="4209000" cy="26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MAPA DE ACESSO AOS VESTIÁRIOS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descr="Diagrama&#10;&#10;O conteúdo gerado por IA pode estar incorreto." id="230" name="Google Shape;230;g38961fdba4a_0_2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3924950" cy="2775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ma imagem contendo Interface gráfica do usuário&#10;&#10;O conteúdo gerado por IA pode estar incorreto." id="231" name="Google Shape;231;g38961fdba4a_0_2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151025"/>
            <a:ext cx="3924950" cy="1488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xto&#10;&#10;O conteúdo gerado por IA pode estar incorreto." id="236" name="Google Shape;236;g38909ebebdf_0_1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" title="Card - Hackaton cópia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72" name="Google Shape;72;g38961fdba4a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g38961fdba4a_0_6"/>
          <p:cNvSpPr txBox="1"/>
          <p:nvPr>
            <p:ph type="ctr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Desafios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4" name="Google Shape;74;g38961fdba4a_0_6"/>
          <p:cNvSpPr txBox="1"/>
          <p:nvPr/>
        </p:nvSpPr>
        <p:spPr>
          <a:xfrm>
            <a:off x="128875" y="226332"/>
            <a:ext cx="5621700" cy="6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8000">
                <a:solidFill>
                  <a:srgbClr val="E73156"/>
                </a:solidFill>
              </a:rPr>
              <a:t>1</a:t>
            </a:r>
            <a:endParaRPr sz="38000">
              <a:solidFill>
                <a:srgbClr val="E73156"/>
              </a:solidFill>
            </a:endParaRPr>
          </a:p>
        </p:txBody>
      </p:sp>
      <p:sp>
        <p:nvSpPr>
          <p:cNvPr id="75" name="Google Shape;75;g38961fdba4a_0_6"/>
          <p:cNvSpPr txBox="1"/>
          <p:nvPr/>
        </p:nvSpPr>
        <p:spPr>
          <a:xfrm>
            <a:off x="3601400" y="1711450"/>
            <a:ext cx="5113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ED6F42"/>
                </a:solidFill>
                <a:latin typeface="Montserrat"/>
                <a:ea typeface="Montserrat"/>
                <a:cs typeface="Montserrat"/>
                <a:sym typeface="Montserrat"/>
              </a:rPr>
              <a:t>Dificuldade do cidadão em ter acesso a todas as formas de Justiça</a:t>
            </a:r>
            <a:endParaRPr sz="3200">
              <a:solidFill>
                <a:srgbClr val="ED6F4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80" name="Google Shape;80;g38961fdba4a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g38961fdba4a_0_13"/>
          <p:cNvSpPr txBox="1"/>
          <p:nvPr>
            <p:ph type="ctr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Desafios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2" name="Google Shape;82;g38961fdba4a_0_13"/>
          <p:cNvSpPr txBox="1"/>
          <p:nvPr/>
        </p:nvSpPr>
        <p:spPr>
          <a:xfrm>
            <a:off x="304554" y="226332"/>
            <a:ext cx="5621700" cy="6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8000">
                <a:solidFill>
                  <a:srgbClr val="E73156"/>
                </a:solidFill>
              </a:rPr>
              <a:t>2</a:t>
            </a:r>
            <a:endParaRPr sz="38000">
              <a:solidFill>
                <a:srgbClr val="E73156"/>
              </a:solidFill>
            </a:endParaRPr>
          </a:p>
        </p:txBody>
      </p:sp>
      <p:sp>
        <p:nvSpPr>
          <p:cNvPr id="83" name="Google Shape;83;g38961fdba4a_0_13"/>
          <p:cNvSpPr txBox="1"/>
          <p:nvPr/>
        </p:nvSpPr>
        <p:spPr>
          <a:xfrm>
            <a:off x="3601400" y="1711450"/>
            <a:ext cx="54873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ED6F42"/>
                </a:solidFill>
                <a:latin typeface="Montserrat"/>
                <a:ea typeface="Montserrat"/>
                <a:cs typeface="Montserrat"/>
                <a:sym typeface="Montserrat"/>
              </a:rPr>
              <a:t>Dificuldade na análise de Precedentes Qualificados</a:t>
            </a:r>
            <a:endParaRPr sz="3200">
              <a:solidFill>
                <a:srgbClr val="ED6F4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88" name="Google Shape;88;g38961fdba4a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g38961fdba4a_0_20"/>
          <p:cNvSpPr txBox="1"/>
          <p:nvPr>
            <p:ph type="ctr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Desafios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90" name="Google Shape;90;g38961fdba4a_0_20"/>
          <p:cNvSpPr txBox="1"/>
          <p:nvPr/>
        </p:nvSpPr>
        <p:spPr>
          <a:xfrm>
            <a:off x="382634" y="226332"/>
            <a:ext cx="5621700" cy="6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8000">
                <a:solidFill>
                  <a:srgbClr val="E73156"/>
                </a:solidFill>
              </a:rPr>
              <a:t>3</a:t>
            </a:r>
            <a:endParaRPr sz="38000">
              <a:solidFill>
                <a:srgbClr val="E73156"/>
              </a:solidFill>
            </a:endParaRPr>
          </a:p>
        </p:txBody>
      </p:sp>
      <p:sp>
        <p:nvSpPr>
          <p:cNvPr id="91" name="Google Shape;91;g38961fdba4a_0_20"/>
          <p:cNvSpPr txBox="1"/>
          <p:nvPr/>
        </p:nvSpPr>
        <p:spPr>
          <a:xfrm>
            <a:off x="3601400" y="1711450"/>
            <a:ext cx="5378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ED6F42"/>
                </a:solidFill>
                <a:latin typeface="Montserrat"/>
                <a:ea typeface="Montserrat"/>
                <a:cs typeface="Montserrat"/>
                <a:sym typeface="Montserrat"/>
              </a:rPr>
              <a:t>Falta de Atualização da Base de Jurisprudência do TJBA</a:t>
            </a:r>
            <a:endParaRPr sz="3200">
              <a:solidFill>
                <a:srgbClr val="ED6F4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96" name="Google Shape;96;g38961fdba4a_0_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38961fdba4a_0_27"/>
          <p:cNvSpPr txBox="1"/>
          <p:nvPr>
            <p:ph type="ctr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Avaliação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98" name="Google Shape;98;g38961fdba4a_0_27"/>
          <p:cNvSpPr txBox="1"/>
          <p:nvPr>
            <p:ph idx="1" type="subTitle"/>
          </p:nvPr>
        </p:nvSpPr>
        <p:spPr>
          <a:xfrm>
            <a:off x="568075" y="1249825"/>
            <a:ext cx="7875900" cy="3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latin typeface="Montserrat"/>
                <a:ea typeface="Montserrat"/>
                <a:cs typeface="Montserrat"/>
                <a:sym typeface="Montserrat"/>
              </a:rPr>
              <a:t>Protótipo: </a:t>
            </a:r>
            <a:r>
              <a:rPr lang="pt-BR" sz="1200">
                <a:latin typeface="Montserrat Medium"/>
                <a:ea typeface="Montserrat Medium"/>
                <a:cs typeface="Montserrat Medium"/>
                <a:sym typeface="Montserrat Medium"/>
              </a:rPr>
              <a:t>As equipes enviarão até </a:t>
            </a:r>
            <a:r>
              <a:rPr b="1" lang="pt-BR" sz="1200">
                <a:latin typeface="Montserrat"/>
                <a:ea typeface="Montserrat"/>
                <a:cs typeface="Montserrat"/>
                <a:sym typeface="Montserrat"/>
              </a:rPr>
              <a:t>12/10</a:t>
            </a:r>
            <a:r>
              <a:rPr lang="pt-BR" sz="1200">
                <a:latin typeface="Montserrat Medium"/>
                <a:ea typeface="Montserrat Medium"/>
                <a:cs typeface="Montserrat Medium"/>
                <a:sym typeface="Montserrat Medium"/>
              </a:rPr>
              <a:t> até às </a:t>
            </a:r>
            <a:r>
              <a:rPr b="1" lang="pt-BR" sz="1200">
                <a:latin typeface="Montserrat"/>
                <a:ea typeface="Montserrat"/>
                <a:cs typeface="Montserrat"/>
                <a:sym typeface="Montserrat"/>
              </a:rPr>
              <a:t>14h30</a:t>
            </a:r>
            <a:r>
              <a:rPr lang="pt-BR" sz="1200">
                <a:latin typeface="Montserrat Medium"/>
                <a:ea typeface="Montserrat Medium"/>
                <a:cs typeface="Montserrat Medium"/>
                <a:sym typeface="Montserrat Medium"/>
              </a:rPr>
              <a:t> pelo link: </a:t>
            </a:r>
            <a:r>
              <a:rPr lang="pt-BR" sz="12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https://forms.gle/pSiiQj729JKrV4rN7</a:t>
            </a:r>
            <a:r>
              <a:rPr lang="pt-BR" sz="1200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None/>
            </a:pPr>
            <a:r>
              <a:rPr lang="pt-BR" sz="1200">
                <a:latin typeface="Montserrat Medium"/>
                <a:ea typeface="Montserrat Medium"/>
                <a:cs typeface="Montserrat Medium"/>
                <a:sym typeface="Montserrat Medium"/>
              </a:rPr>
              <a:t>Enviar os itens a seguir: Twitch pitch, Pitch deck em pdf, link do protótipo ou vídeo explicativo do protótipo, e Readme e Código.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latin typeface="Montserrat"/>
                <a:ea typeface="Montserrat"/>
                <a:cs typeface="Montserrat"/>
                <a:sym typeface="Montserrat"/>
              </a:rPr>
              <a:t>Demoday: </a:t>
            </a:r>
            <a:r>
              <a:rPr lang="pt-BR" sz="1200">
                <a:latin typeface="Montserrat Medium"/>
                <a:ea typeface="Montserrat Medium"/>
                <a:cs typeface="Montserrat Medium"/>
                <a:sym typeface="Montserrat Medium"/>
              </a:rPr>
              <a:t>As equipes vão apresentar o Pitch para os jurados dia </a:t>
            </a:r>
            <a:r>
              <a:rPr b="1" lang="pt-BR" sz="1200">
                <a:latin typeface="Montserrat"/>
                <a:ea typeface="Montserrat"/>
                <a:cs typeface="Montserrat"/>
                <a:sym typeface="Montserrat"/>
              </a:rPr>
              <a:t>12/10</a:t>
            </a:r>
            <a:r>
              <a:rPr lang="pt-BR" sz="1200">
                <a:latin typeface="Montserrat Medium"/>
                <a:ea typeface="Montserrat Medium"/>
                <a:cs typeface="Montserrat Medium"/>
                <a:sym typeface="Montserrat Medium"/>
              </a:rPr>
              <a:t> a partir das </a:t>
            </a:r>
            <a:r>
              <a:rPr b="1" lang="pt-BR" sz="1200">
                <a:latin typeface="Montserrat"/>
                <a:ea typeface="Montserrat"/>
                <a:cs typeface="Montserrat"/>
                <a:sym typeface="Montserrat"/>
              </a:rPr>
              <a:t>15h00: 3 minutos </a:t>
            </a:r>
            <a:r>
              <a:rPr lang="pt-BR" sz="1200">
                <a:latin typeface="Montserrat Medium"/>
                <a:ea typeface="Montserrat Medium"/>
                <a:cs typeface="Montserrat Medium"/>
                <a:sym typeface="Montserrat Medium"/>
              </a:rPr>
              <a:t>de pitch + </a:t>
            </a:r>
            <a:r>
              <a:rPr b="1" lang="pt-BR" sz="1200">
                <a:latin typeface="Montserrat"/>
                <a:ea typeface="Montserrat"/>
                <a:cs typeface="Montserrat"/>
                <a:sym typeface="Montserrat"/>
              </a:rPr>
              <a:t>3min</a:t>
            </a:r>
            <a:r>
              <a:rPr lang="pt-BR" sz="1200">
                <a:latin typeface="Montserrat Medium"/>
                <a:ea typeface="Montserrat Medium"/>
                <a:cs typeface="Montserrat Medium"/>
                <a:sym typeface="Montserrat Medium"/>
              </a:rPr>
              <a:t> Q&amp;A.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103" name="Google Shape;103;g38961fdba4a_0_1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38961fdba4a_0_108"/>
          <p:cNvSpPr txBox="1"/>
          <p:nvPr>
            <p:ph type="ctr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Critérios</a:t>
            </a:r>
            <a:endParaRPr sz="4800">
              <a:solidFill>
                <a:srgbClr val="351C75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05" name="Google Shape;105;g38961fdba4a_0_108"/>
          <p:cNvSpPr txBox="1"/>
          <p:nvPr>
            <p:ph idx="1" type="subTitle"/>
          </p:nvPr>
        </p:nvSpPr>
        <p:spPr>
          <a:xfrm>
            <a:off x="568075" y="1249825"/>
            <a:ext cx="4003800" cy="28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pt-BR" sz="1600">
                <a:latin typeface="Montserrat"/>
                <a:ea typeface="Montserrat"/>
                <a:cs typeface="Montserrat"/>
                <a:sym typeface="Montserrat"/>
              </a:rPr>
              <a:t>Protótipo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3F3F3F"/>
              </a:buClr>
              <a:buSzPts val="1600"/>
              <a:buChar char="●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Viabilidade da solução apresentada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●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Grau de inovação tecnológica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●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Grau de completude do protótipo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Char char="●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Design e experiência do usuário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6" name="Google Shape;106;g38961fdba4a_0_108"/>
          <p:cNvSpPr txBox="1"/>
          <p:nvPr>
            <p:ph idx="4294967295" type="body"/>
          </p:nvPr>
        </p:nvSpPr>
        <p:spPr>
          <a:xfrm>
            <a:off x="4738850" y="1249825"/>
            <a:ext cx="4003800" cy="28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2500"/>
              <a:buNone/>
            </a:pPr>
            <a:r>
              <a:rPr b="1" lang="pt-BR" sz="1600">
                <a:latin typeface="Montserrat"/>
                <a:ea typeface="Montserrat"/>
                <a:cs typeface="Montserrat"/>
                <a:sym typeface="Montserrat"/>
              </a:rPr>
              <a:t>Pitch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2258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3F3F3F"/>
              </a:buClr>
              <a:buSzPct val="100000"/>
              <a:buChar char="●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Viabilidade da solução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Char char="●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Inovação da solução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Char char="●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Grau de Completude do projeto e design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Char char="●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Potencial de solução do problema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258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Char char="●"/>
            </a:pPr>
            <a:r>
              <a:rPr lang="pt-BR" sz="1600">
                <a:latin typeface="Montserrat Medium"/>
                <a:ea typeface="Montserrat Medium"/>
                <a:cs typeface="Montserrat Medium"/>
                <a:sym typeface="Montserrat Medium"/>
              </a:rPr>
              <a:t>Potencial de Impacto e escala da solução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111" name="Google Shape;111;g38961fdba4a_0_1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38961fdba4a_0_115"/>
          <p:cNvSpPr txBox="1"/>
          <p:nvPr>
            <p:ph type="ctr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Agenda 10/10 </a:t>
            </a:r>
            <a:r>
              <a:rPr lang="pt-BR" sz="4800">
                <a:solidFill>
                  <a:srgbClr val="ED6F4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sexta</a:t>
            </a:r>
            <a:endParaRPr sz="4800">
              <a:solidFill>
                <a:srgbClr val="ED6F4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113" name="Google Shape;113;g38961fdba4a_0_115"/>
          <p:cNvGraphicFramePr/>
          <p:nvPr/>
        </p:nvGraphicFramePr>
        <p:xfrm>
          <a:off x="639925" y="132801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{A4C3DE0E-FEAF-48BB-8925-1CEC579C2C85}</a:tableStyleId>
              </a:tblPr>
              <a:tblGrid>
                <a:gridCol w="4837275"/>
                <a:gridCol w="1773175"/>
              </a:tblGrid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0E284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Tema</a:t>
                      </a:r>
                      <a:endParaRPr b="1" sz="1600" u="none" cap="none" strike="noStrike">
                        <a:solidFill>
                          <a:srgbClr val="0E284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0E284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Horário</a:t>
                      </a:r>
                      <a:endParaRPr b="1" sz="1600" u="none" cap="none" strike="noStrike">
                        <a:solidFill>
                          <a:srgbClr val="0E284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Checkin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17h00-18h00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Abertura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18h00-19h00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Acomodação e integra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ção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das equipes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19h00-19h30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Toolkit e Orientações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19h30-20h30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1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Workshop Validação Problema + Ideação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20h30-21h30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, Retângulo&#10;&#10;O conteúdo gerado por IA pode estar incorreto." id="118" name="Google Shape;118;g38961fdba4a_0_1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6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38961fdba4a_0_121"/>
          <p:cNvSpPr txBox="1"/>
          <p:nvPr>
            <p:ph type="ctrTitle"/>
          </p:nvPr>
        </p:nvSpPr>
        <p:spPr>
          <a:xfrm>
            <a:off x="568075" y="445025"/>
            <a:ext cx="85206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>
                <a:solidFill>
                  <a:srgbClr val="351C75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Agenda </a:t>
            </a:r>
            <a:r>
              <a:rPr lang="pt-BR" sz="4800">
                <a:solidFill>
                  <a:srgbClr val="361C76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11/10</a:t>
            </a:r>
            <a:r>
              <a:rPr lang="pt-BR" sz="4800">
                <a:solidFill>
                  <a:srgbClr val="ED6F4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sábado</a:t>
            </a:r>
            <a:endParaRPr sz="4800">
              <a:solidFill>
                <a:srgbClr val="ED6F4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aphicFrame>
        <p:nvGraphicFramePr>
          <p:cNvPr id="120" name="Google Shape;120;g38961fdba4a_0_121"/>
          <p:cNvGraphicFramePr/>
          <p:nvPr/>
        </p:nvGraphicFramePr>
        <p:xfrm>
          <a:off x="639925" y="132801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{A4C3DE0E-FEAF-48BB-8925-1CEC579C2C85}</a:tableStyleId>
              </a:tblPr>
              <a:tblGrid>
                <a:gridCol w="4837275"/>
                <a:gridCol w="1773175"/>
              </a:tblGrid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Tema</a:t>
                      </a:r>
                      <a:endParaRPr b="1" sz="16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pt-BR" sz="16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Horário</a:t>
                      </a:r>
                      <a:endParaRPr b="1" sz="16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Café da manhã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07h00-08h00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Kickoff dos trabalhos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08h00-08h30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Mentoria validação do problema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08h30-10h00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Workshop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Project Canvas + Business Canvas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10h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-1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Mentoria de Validação da ideia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1h0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0-12h</a:t>
                      </a: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r>
                        <a:rPr lang="pt-BR" sz="1400" u="none" cap="none" strike="noStrike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Almoço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>
                          <a:solidFill>
                            <a:srgbClr val="3F3F3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12h00-13h30</a:t>
                      </a:r>
                      <a:endParaRPr sz="1400" u="none" cap="none" strike="noStrike">
                        <a:solidFill>
                          <a:srgbClr val="3F3F3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5757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0x010100F88085ADCA4FD147A4CE241DB2C2ABC5</vt:lpwstr>
  </property>
  <property fmtid="{D5CDD505-2E9C-101B-9397-08002B2CF9AE}" pid="3" name="MediaServiceImageTags">
    <vt:lpwstr/>
  </property>
</Properties>
</file>